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5"/>
  </p:notesMasterIdLst>
  <p:handoutMasterIdLst>
    <p:handoutMasterId r:id="rId16"/>
  </p:handoutMasterIdLst>
  <p:sldIdLst>
    <p:sldId id="446" r:id="rId5"/>
    <p:sldId id="447" r:id="rId6"/>
    <p:sldId id="453" r:id="rId7"/>
    <p:sldId id="454" r:id="rId8"/>
    <p:sldId id="449" r:id="rId9"/>
    <p:sldId id="455" r:id="rId10"/>
    <p:sldId id="456" r:id="rId11"/>
    <p:sldId id="457" r:id="rId12"/>
    <p:sldId id="458" r:id="rId13"/>
    <p:sldId id="459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C476F2-4EDC-FD42-AD8F-3F4E15FC1009}">
          <p14:sldIdLst>
            <p14:sldId id="446"/>
            <p14:sldId id="447"/>
            <p14:sldId id="453"/>
            <p14:sldId id="454"/>
            <p14:sldId id="449"/>
            <p14:sldId id="455"/>
            <p14:sldId id="456"/>
          </p14:sldIdLst>
        </p14:section>
        <p14:section name="additional slides" id="{A0B428B2-A04F-7C44-9AF1-2807018290AD}">
          <p14:sldIdLst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94"/>
    <a:srgbClr val="56568F"/>
    <a:srgbClr val="50508B"/>
    <a:srgbClr val="51518C"/>
    <a:srgbClr val="565690"/>
    <a:srgbClr val="D9D9D9"/>
    <a:srgbClr val="54548E"/>
    <a:srgbClr val="6667AB"/>
    <a:srgbClr val="FFFFFF"/>
    <a:srgbClr val="8C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/>
    <p:restoredTop sz="96327"/>
  </p:normalViewPr>
  <p:slideViewPr>
    <p:cSldViewPr snapToGrid="0">
      <p:cViewPr varScale="1">
        <p:scale>
          <a:sx n="128" d="100"/>
          <a:sy n="128" d="100"/>
        </p:scale>
        <p:origin x="592" y="17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194463-BB47-4B36-91B7-153B258F4D90}" type="datetime1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8101A6-4DD6-450C-BDEC-5915490A5285}" type="datetime1">
              <a:rPr lang="en-GB" noProof="0" smtClean="0"/>
              <a:t>22/03/2022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28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4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8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1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4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0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9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22/03/2022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3EA5D2-BB7B-454C-AD60-E7ADCC7B837E}" type="datetime1">
              <a:rPr lang="en-GB" noProof="0" smtClean="0"/>
              <a:t>22/03/2022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B77B7B-98A2-43E7-B343-92483A4C89E0}" type="datetime1">
              <a:rPr lang="en-GB" noProof="0" smtClean="0"/>
              <a:t>22/03/2022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99F4B1-797B-4E32-8DB8-780E3DFC7B73}" type="datetime1">
              <a:rPr lang="en-GB" noProof="0" smtClean="0"/>
              <a:t>22/03/2022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rgbClr val="5D5D9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5" y="0"/>
            <a:ext cx="12191550" cy="6857999"/>
          </a:xfrm>
          <a:prstGeom prst="rect">
            <a:avLst/>
          </a:prstGeom>
          <a:solidFill>
            <a:srgbClr val="5D5D94"/>
          </a:solidFill>
          <a:ln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32" y="2743199"/>
            <a:ext cx="5472963" cy="1371600"/>
          </a:xfrm>
        </p:spPr>
        <p:txBody>
          <a:bodyPr rtlCol="0" anchor="t" anchorCtr="0">
            <a:normAutofit fontScale="90000"/>
          </a:bodyPr>
          <a:lstStyle/>
          <a:p>
            <a:pPr rtl="0"/>
            <a:r>
              <a:rPr lang="en-GB" b="1" dirty="0"/>
              <a:t>ISS DES design proposal</a:t>
            </a:r>
            <a:br>
              <a:rPr lang="en-GB" b="1" dirty="0"/>
            </a:br>
            <a:r>
              <a:rPr lang="en-GB" b="1" dirty="0"/>
              <a:t>SSD March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4F14E-C785-2348-9FD4-DD17FE44E8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1" y="-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CE46310-8498-0B4D-B4B5-326A2B3B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11598" y="2434166"/>
            <a:ext cx="8273754" cy="1989666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1502A82A-638B-8149-9624-A3C74715BB86}"/>
              </a:ext>
            </a:extLst>
          </p:cNvPr>
          <p:cNvSpPr txBox="1">
            <a:spLocks/>
          </p:cNvSpPr>
          <p:nvPr/>
        </p:nvSpPr>
        <p:spPr>
          <a:xfrm>
            <a:off x="457198" y="2180276"/>
            <a:ext cx="3454400" cy="2497447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Activity Diagrams</a:t>
            </a:r>
          </a:p>
        </p:txBody>
      </p:sp>
    </p:spTree>
    <p:extLst>
      <p:ext uri="{BB962C8B-B14F-4D97-AF65-F5344CB8AC3E}">
        <p14:creationId xmlns:p14="http://schemas.microsoft.com/office/powerpoint/2010/main" val="318886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931553"/>
            <a:ext cx="5638800" cy="4994894"/>
          </a:xfrm>
        </p:spPr>
        <p:txBody>
          <a:bodyPr rtlCol="0" anchor="ctr"/>
          <a:lstStyle/>
          <a:p>
            <a:pPr rtl="0"/>
            <a:r>
              <a:rPr lang="en-GB" sz="1600" b="1" dirty="0"/>
              <a:t>Assumptions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Research data exchange between nations (public)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Private data exchange between space agencies (confidential)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Commercially viable ISS data for private organisations (business)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Stricter Confidentiality – Integrity – Availability requirements as part of the engagements listed above (e.g., data security, privacy assurance and costly experiments)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Rate limiting to address potential jitter and latency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Data sharing between pre-determined groups instead of individuals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Removing individual access to the data upon removal from groups or account termination</a:t>
            </a:r>
          </a:p>
          <a:p>
            <a:pPr marL="285750" indent="-285750" rtl="0">
              <a:buFontTx/>
              <a:buChar char="-"/>
            </a:pPr>
            <a:r>
              <a:rPr lang="en-GB" sz="1200" dirty="0"/>
              <a:t>Minimising potential workload and operational IAM tasks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92F21-F741-5247-B177-09F3A503EC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931553"/>
            <a:ext cx="5698068" cy="4994894"/>
          </a:xfrm>
        </p:spPr>
        <p:txBody>
          <a:bodyPr rtlCol="0" anchor="ctr"/>
          <a:lstStyle/>
          <a:p>
            <a:pPr rtl="0"/>
            <a:r>
              <a:rPr lang="en-GB" sz="1600" b="1" dirty="0"/>
              <a:t>Limitations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An unprecedented increase in data volume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Limited scaling capability due to CPU, memory and IO limitations (monolithic)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 File size limitations for a single file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Degraded performance on processing large files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Potential unauthorised information disclosures due to inappropriate docker container hardening even having a proper hardening at DB-level.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92F21-F741-5247-B177-09F3A503EC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931553"/>
            <a:ext cx="5698068" cy="4994894"/>
          </a:xfrm>
        </p:spPr>
        <p:txBody>
          <a:bodyPr rtlCol="0" anchor="t"/>
          <a:lstStyle/>
          <a:p>
            <a:pPr rtl="0"/>
            <a:r>
              <a:rPr lang="en-GB" sz="1600" b="1" dirty="0"/>
              <a:t>Components/Libraries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92F21-F741-5247-B177-09F3A503EC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4C00F59-BFDA-A446-B47B-0313B3BC7DD7}"/>
              </a:ext>
            </a:extLst>
          </p:cNvPr>
          <p:cNvSpPr txBox="1">
            <a:spLocks/>
          </p:cNvSpPr>
          <p:nvPr/>
        </p:nvSpPr>
        <p:spPr>
          <a:xfrm>
            <a:off x="458731" y="1922044"/>
            <a:ext cx="2520000" cy="4004403"/>
          </a:xfrm>
          <a:prstGeom prst="rect">
            <a:avLst/>
          </a:prstGeom>
        </p:spPr>
        <p:txBody>
          <a:bodyPr rtlCol="0"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sz="1200" dirty="0"/>
              <a:t>Python</a:t>
            </a:r>
          </a:p>
          <a:p>
            <a:pPr marL="285750" indent="-285750">
              <a:buFontTx/>
              <a:buChar char="-"/>
            </a:pPr>
            <a:r>
              <a:rPr lang="en-GB" sz="1200" dirty="0" err="1"/>
              <a:t>Hashlib</a:t>
            </a: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 err="1"/>
              <a:t>Getpass</a:t>
            </a: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 err="1"/>
              <a:t>Mysql.connector</a:t>
            </a: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Cryptography &amp; fernet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Flask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Flask-login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Flask-</a:t>
            </a:r>
            <a:r>
              <a:rPr lang="en-GB" sz="1200" dirty="0" err="1"/>
              <a:t>sqlalchemy</a:t>
            </a: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 err="1"/>
              <a:t>werkzeug</a:t>
            </a:r>
            <a:endParaRPr lang="en-GB" sz="12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F6D4FFB-044F-F44E-8026-3AB7684253DB}"/>
              </a:ext>
            </a:extLst>
          </p:cNvPr>
          <p:cNvSpPr txBox="1">
            <a:spLocks/>
          </p:cNvSpPr>
          <p:nvPr/>
        </p:nvSpPr>
        <p:spPr>
          <a:xfrm>
            <a:off x="2978731" y="1892356"/>
            <a:ext cx="2520000" cy="4034091"/>
          </a:xfrm>
          <a:prstGeom prst="rect">
            <a:avLst/>
          </a:prstGeom>
        </p:spPr>
        <p:txBody>
          <a:bodyPr rtlCol="0"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sz="1200" dirty="0" err="1"/>
              <a:t>pytest</a:t>
            </a: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Python Locust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NGINX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MySQL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Ubuntu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Docker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Syslog-NG</a:t>
            </a:r>
          </a:p>
        </p:txBody>
      </p:sp>
    </p:spTree>
    <p:extLst>
      <p:ext uri="{BB962C8B-B14F-4D97-AF65-F5344CB8AC3E}">
        <p14:creationId xmlns:p14="http://schemas.microsoft.com/office/powerpoint/2010/main" val="389319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CE46310-8498-0B4D-B4B5-326A2B3B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911599" y="317666"/>
            <a:ext cx="8280000" cy="6222667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1502A82A-638B-8149-9624-A3C74715BB86}"/>
              </a:ext>
            </a:extLst>
          </p:cNvPr>
          <p:cNvSpPr txBox="1">
            <a:spLocks/>
          </p:cNvSpPr>
          <p:nvPr/>
        </p:nvSpPr>
        <p:spPr>
          <a:xfrm>
            <a:off x="457199" y="2180275"/>
            <a:ext cx="3454400" cy="2497447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Use Case Diagram</a:t>
            </a:r>
          </a:p>
        </p:txBody>
      </p:sp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CE46310-8498-0B4D-B4B5-326A2B3B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11598" y="397933"/>
            <a:ext cx="8280000" cy="6121121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1502A82A-638B-8149-9624-A3C74715BB86}"/>
              </a:ext>
            </a:extLst>
          </p:cNvPr>
          <p:cNvSpPr txBox="1">
            <a:spLocks/>
          </p:cNvSpPr>
          <p:nvPr/>
        </p:nvSpPr>
        <p:spPr>
          <a:xfrm>
            <a:off x="457198" y="2180276"/>
            <a:ext cx="3454400" cy="2497447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Technical Setup</a:t>
            </a:r>
          </a:p>
        </p:txBody>
      </p:sp>
    </p:spTree>
    <p:extLst>
      <p:ext uri="{BB962C8B-B14F-4D97-AF65-F5344CB8AC3E}">
        <p14:creationId xmlns:p14="http://schemas.microsoft.com/office/powerpoint/2010/main" val="4314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CE46310-8498-0B4D-B4B5-326A2B3B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11599" y="368438"/>
            <a:ext cx="8280402" cy="6121121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1502A82A-638B-8149-9624-A3C74715BB86}"/>
              </a:ext>
            </a:extLst>
          </p:cNvPr>
          <p:cNvSpPr txBox="1">
            <a:spLocks/>
          </p:cNvSpPr>
          <p:nvPr/>
        </p:nvSpPr>
        <p:spPr>
          <a:xfrm>
            <a:off x="457198" y="2180276"/>
            <a:ext cx="3454400" cy="2497447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Monolithic View</a:t>
            </a:r>
          </a:p>
        </p:txBody>
      </p:sp>
    </p:spTree>
    <p:extLst>
      <p:ext uri="{BB962C8B-B14F-4D97-AF65-F5344CB8AC3E}">
        <p14:creationId xmlns:p14="http://schemas.microsoft.com/office/powerpoint/2010/main" val="352788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CE46310-8498-0B4D-B4B5-326A2B3B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11598" y="368299"/>
            <a:ext cx="8280402" cy="6121400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1502A82A-638B-8149-9624-A3C74715BB86}"/>
              </a:ext>
            </a:extLst>
          </p:cNvPr>
          <p:cNvSpPr txBox="1">
            <a:spLocks/>
          </p:cNvSpPr>
          <p:nvPr/>
        </p:nvSpPr>
        <p:spPr>
          <a:xfrm>
            <a:off x="457198" y="2180276"/>
            <a:ext cx="3454400" cy="2497447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Class Diagrams</a:t>
            </a:r>
          </a:p>
        </p:txBody>
      </p:sp>
    </p:spTree>
    <p:extLst>
      <p:ext uri="{BB962C8B-B14F-4D97-AF65-F5344CB8AC3E}">
        <p14:creationId xmlns:p14="http://schemas.microsoft.com/office/powerpoint/2010/main" val="99987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CE46310-8498-0B4D-B4B5-326A2B3B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11598" y="366183"/>
            <a:ext cx="8271946" cy="6125632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1502A82A-638B-8149-9624-A3C74715BB86}"/>
              </a:ext>
            </a:extLst>
          </p:cNvPr>
          <p:cNvSpPr txBox="1">
            <a:spLocks/>
          </p:cNvSpPr>
          <p:nvPr/>
        </p:nvSpPr>
        <p:spPr>
          <a:xfrm>
            <a:off x="457198" y="2180276"/>
            <a:ext cx="3454400" cy="2497447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Sequence Diagrams</a:t>
            </a:r>
          </a:p>
        </p:txBody>
      </p:sp>
    </p:spTree>
    <p:extLst>
      <p:ext uri="{BB962C8B-B14F-4D97-AF65-F5344CB8AC3E}">
        <p14:creationId xmlns:p14="http://schemas.microsoft.com/office/powerpoint/2010/main" val="2028111486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D0CD087D-3784-4051-993A-DCD320E11131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B0135648-3A67-4268-9BA1-044BA5FC9795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1980BB4A-C572-4B5E-9030-AE366E4DC02E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633C6420-6C6E-4D6F-8915-1E4716AC76E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Balancing Act</Template>
  <TotalTime>187</TotalTime>
  <Words>200</Words>
  <Application>Microsoft Macintosh PowerPoint</Application>
  <PresentationFormat>Widescreen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ISS DES design proposal SSD March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PANTONE® COLOUR OF THE YEAR 2022</dc:title>
  <dc:creator>Huray, Gurkan</dc:creator>
  <cp:lastModifiedBy>Huray, Gurkan</cp:lastModifiedBy>
  <cp:revision>4</cp:revision>
  <dcterms:created xsi:type="dcterms:W3CDTF">2022-03-22T08:59:52Z</dcterms:created>
  <dcterms:modified xsi:type="dcterms:W3CDTF">2022-03-22T12:11:26Z</dcterms:modified>
</cp:coreProperties>
</file>